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7"/>
  </p:notesMasterIdLst>
  <p:sldIdLst>
    <p:sldId id="274" r:id="rId2"/>
    <p:sldId id="275" r:id="rId3"/>
    <p:sldId id="276" r:id="rId4"/>
    <p:sldId id="278" r:id="rId5"/>
    <p:sldId id="277" r:id="rId6"/>
  </p:sldIdLst>
  <p:sldSz cx="9144000" cy="6858000" type="screen4x3"/>
  <p:notesSz cx="6797675" cy="9928225"/>
  <p:defaultTextStyle>
    <a:defPPr>
      <a:defRPr lang="he-IL"/>
    </a:defPPr>
    <a:lvl1pPr marL="0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r" defTabSz="1072866" rtl="1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3366"/>
    <a:srgbClr val="FFCC66"/>
    <a:srgbClr val="FFC000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7543" autoAdjust="0"/>
  </p:normalViewPr>
  <p:slideViewPr>
    <p:cSldViewPr snapToGrid="0" showGuides="1">
      <p:cViewPr>
        <p:scale>
          <a:sx n="70" d="100"/>
          <a:sy n="70" d="100"/>
        </p:scale>
        <p:origin x="-1074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97D02EA-A9C5-48FB-8733-18D0422E2CC1}" type="datetimeFigureOut">
              <a:rPr lang="he-IL" smtClean="0"/>
              <a:pPr/>
              <a:t>כ"ב/אלול/תשע"ה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442417D-4D40-406A-AB54-ACEBC03A308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r" defTabSz="1072866" rtl="1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F3BBB-2CA3-4305-BFED-2520067AA05D}" type="slidenum">
              <a:rPr lang="he-IL" smtClean="0">
                <a:solidFill>
                  <a:prstClr val="black"/>
                </a:solidFill>
              </a:rPr>
              <a:pPr/>
              <a:t>1</a:t>
            </a:fld>
            <a:endParaRPr lang="he-I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F3BBB-2CA3-4305-BFED-2520067AA05D}" type="slidenum">
              <a:rPr lang="he-IL" smtClean="0">
                <a:solidFill>
                  <a:prstClr val="black"/>
                </a:solidFill>
              </a:rPr>
              <a:pPr/>
              <a:t>2</a:t>
            </a:fld>
            <a:endParaRPr lang="he-I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F3BBB-2CA3-4305-BFED-2520067AA05D}" type="slidenum">
              <a:rPr lang="he-IL" smtClean="0">
                <a:solidFill>
                  <a:prstClr val="black"/>
                </a:solidFill>
              </a:rPr>
              <a:pPr/>
              <a:t>3</a:t>
            </a:fld>
            <a:endParaRPr lang="he-I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F3BBB-2CA3-4305-BFED-2520067AA05D}" type="slidenum">
              <a:rPr lang="he-IL" smtClean="0">
                <a:solidFill>
                  <a:prstClr val="black"/>
                </a:solidFill>
              </a:rPr>
              <a:pPr/>
              <a:t>4</a:t>
            </a:fld>
            <a:endParaRPr lang="he-I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4F3BBB-2CA3-4305-BFED-2520067AA05D}" type="slidenum">
              <a:rPr lang="he-IL" smtClean="0">
                <a:solidFill>
                  <a:prstClr val="black"/>
                </a:solidFill>
              </a:rPr>
              <a:pPr/>
              <a:t>5</a:t>
            </a:fld>
            <a:endParaRPr lang="he-IL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>
          <a:xfrm>
            <a:off x="1" y="-277654"/>
            <a:ext cx="9144000" cy="7135655"/>
            <a:chOff x="-2" y="0"/>
            <a:chExt cx="12801603" cy="9989919"/>
          </a:xfrm>
        </p:grpSpPr>
        <p:pic>
          <p:nvPicPr>
            <p:cNvPr id="5" name="Picture 30" descr="VisualAllSub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27574" b="82962"/>
            <a:stretch>
              <a:fillRect/>
            </a:stretch>
          </p:blipFill>
          <p:spPr bwMode="auto">
            <a:xfrm flipH="1">
              <a:off x="-2" y="0"/>
              <a:ext cx="12801602" cy="2148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תמונה 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09278" y="279215"/>
              <a:ext cx="1422325" cy="1758705"/>
            </a:xfrm>
            <a:prstGeom prst="rect">
              <a:avLst/>
            </a:prstGeom>
          </p:spPr>
        </p:pic>
        <p:pic>
          <p:nvPicPr>
            <p:cNvPr id="8" name="Picture 30" descr="VisualAllSub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96782"/>
            <a:stretch>
              <a:fillRect/>
            </a:stretch>
          </p:blipFill>
          <p:spPr bwMode="auto">
            <a:xfrm>
              <a:off x="0" y="9212480"/>
              <a:ext cx="12801601" cy="777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מלבן 2"/>
          <p:cNvSpPr/>
          <p:nvPr userDrawn="1"/>
        </p:nvSpPr>
        <p:spPr>
          <a:xfrm>
            <a:off x="97493" y="-189671"/>
            <a:ext cx="7818221" cy="400721"/>
          </a:xfrm>
          <a:prstGeom prst="rect">
            <a:avLst/>
          </a:prstGeom>
          <a:noFill/>
        </p:spPr>
        <p:txBody>
          <a:bodyPr wrap="square" lIns="107287" tIns="53643" rIns="107287" bIns="53643">
            <a:spAutoFit/>
          </a:bodyPr>
          <a:lstStyle/>
          <a:p>
            <a:r>
              <a:rPr lang="he-IL" sz="1900" b="1" dirty="0">
                <a:solidFill>
                  <a:schemeClr val="bg1"/>
                </a:solidFill>
                <a:latin typeface="Arimo" pitchFamily="34" charset="0"/>
                <a:ea typeface="Arimo" pitchFamily="34" charset="0"/>
                <a:cs typeface="Arimo" pitchFamily="34" charset="0"/>
              </a:rPr>
              <a:t>משרד </a:t>
            </a:r>
            <a:r>
              <a:rPr lang="he-IL" sz="1900" b="1" dirty="0" smtClean="0">
                <a:solidFill>
                  <a:schemeClr val="bg1"/>
                </a:solidFill>
                <a:latin typeface="Arimo" pitchFamily="34" charset="0"/>
                <a:ea typeface="Arimo" pitchFamily="34" charset="0"/>
                <a:cs typeface="Arimo" pitchFamily="34" charset="0"/>
              </a:rPr>
              <a:t>המשפטים –</a:t>
            </a:r>
            <a:r>
              <a:rPr lang="he-IL" sz="1900" b="1" dirty="0" smtClean="0">
                <a:solidFill>
                  <a:srgbClr val="00FFFF"/>
                </a:solidFill>
                <a:latin typeface="Arimo" pitchFamily="34" charset="0"/>
                <a:ea typeface="Arimo" pitchFamily="34" charset="0"/>
                <a:cs typeface="Arimo" pitchFamily="34" charset="0"/>
              </a:rPr>
              <a:t> כנס תוכניות עבודה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12861" y="197375"/>
            <a:ext cx="8680938" cy="461663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</a:lstStyle>
          <a:p>
            <a:pPr lvl="0"/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69639" y="981079"/>
            <a:ext cx="8617927" cy="5111752"/>
          </a:xfrm>
          <a:prstGeom prst="rect">
            <a:avLst/>
          </a:prstGeom>
        </p:spPr>
        <p:txBody>
          <a:bodyPr lIns="107287" tIns="53643" rIns="107287" bIns="53643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ransition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1" y="-277654"/>
            <a:ext cx="9144000" cy="7135655"/>
            <a:chOff x="-2" y="0"/>
            <a:chExt cx="12801603" cy="9989919"/>
          </a:xfrm>
        </p:grpSpPr>
        <p:pic>
          <p:nvPicPr>
            <p:cNvPr id="12" name="Picture 30" descr="VisualAllSub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27574" b="82962"/>
            <a:stretch>
              <a:fillRect/>
            </a:stretch>
          </p:blipFill>
          <p:spPr bwMode="auto">
            <a:xfrm flipH="1">
              <a:off x="-2" y="0"/>
              <a:ext cx="12801602" cy="21489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תמונה 1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09278" y="279215"/>
              <a:ext cx="1422325" cy="1758705"/>
            </a:xfrm>
            <a:prstGeom prst="rect">
              <a:avLst/>
            </a:prstGeom>
          </p:spPr>
        </p:pic>
        <p:sp>
          <p:nvSpPr>
            <p:cNvPr id="14" name="מלבן 2"/>
            <p:cNvSpPr/>
            <p:nvPr userDrawn="1"/>
          </p:nvSpPr>
          <p:spPr>
            <a:xfrm>
              <a:off x="136484" y="123179"/>
              <a:ext cx="10945511" cy="5386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he-IL" sz="1900" b="1" dirty="0">
                  <a:solidFill>
                    <a:schemeClr val="bg1"/>
                  </a:solidFill>
                  <a:latin typeface="Arimo" pitchFamily="34" charset="0"/>
                  <a:ea typeface="Arimo" pitchFamily="34" charset="0"/>
                  <a:cs typeface="Arimo" pitchFamily="34" charset="0"/>
                </a:rPr>
                <a:t>משרד </a:t>
              </a:r>
              <a:r>
                <a:rPr lang="he-IL" sz="1900" b="1" dirty="0" smtClean="0">
                  <a:solidFill>
                    <a:schemeClr val="bg1"/>
                  </a:solidFill>
                  <a:latin typeface="Arimo" pitchFamily="34" charset="0"/>
                  <a:ea typeface="Arimo" pitchFamily="34" charset="0"/>
                  <a:cs typeface="Arimo" pitchFamily="34" charset="0"/>
                </a:rPr>
                <a:t>המשפטים –</a:t>
              </a:r>
              <a:r>
                <a:rPr lang="he-IL" sz="1900" b="1" dirty="0" smtClean="0">
                  <a:solidFill>
                    <a:srgbClr val="00FFFF"/>
                  </a:solidFill>
                  <a:latin typeface="Arimo" pitchFamily="34" charset="0"/>
                  <a:ea typeface="Arimo" pitchFamily="34" charset="0"/>
                  <a:cs typeface="Arimo" pitchFamily="34" charset="0"/>
                </a:rPr>
                <a:t> כנס תוכניות עבודה</a:t>
              </a:r>
            </a:p>
          </p:txBody>
        </p:sp>
        <p:pic>
          <p:nvPicPr>
            <p:cNvPr id="15" name="Picture 30" descr="VisualAllSub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96782"/>
            <a:stretch>
              <a:fillRect/>
            </a:stretch>
          </p:blipFill>
          <p:spPr bwMode="auto">
            <a:xfrm>
              <a:off x="0" y="9212480"/>
              <a:ext cx="12801601" cy="777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r" rtl="1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+mj-lt"/>
          <a:ea typeface="+mj-ea"/>
          <a:cs typeface="+mj-cs"/>
        </a:defRPr>
      </a:lvl1pPr>
      <a:lvl2pPr algn="r" rtl="1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2pPr>
      <a:lvl3pPr algn="r" rtl="1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3pPr>
      <a:lvl4pPr algn="r" rtl="1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4pPr>
      <a:lvl5pPr algn="r" rtl="1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5pPr>
      <a:lvl6pPr marL="536433" algn="r" rtl="1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6pPr>
      <a:lvl7pPr marL="1072866" algn="r" rtl="1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7pPr>
      <a:lvl8pPr marL="1609298" algn="r" rtl="1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8pPr>
      <a:lvl9pPr marL="2145731" algn="r" rtl="1" fontAlgn="base">
        <a:lnSpc>
          <a:spcPct val="95000"/>
        </a:lnSpc>
        <a:spcBef>
          <a:spcPct val="0"/>
        </a:spcBef>
        <a:spcAft>
          <a:spcPct val="0"/>
        </a:spcAft>
        <a:defRPr sz="2800" b="1">
          <a:solidFill>
            <a:srgbClr val="003366"/>
          </a:solidFill>
          <a:latin typeface="Arial" charset="0"/>
          <a:cs typeface="Arial" charset="0"/>
        </a:defRPr>
      </a:lvl9pPr>
    </p:titleStyle>
    <p:bodyStyle>
      <a:lvl1pPr marL="402325" indent="-402325" algn="r" rtl="1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3800">
          <a:solidFill>
            <a:srgbClr val="1C1C1C"/>
          </a:solidFill>
          <a:latin typeface="+mn-lt"/>
          <a:ea typeface="+mn-ea"/>
          <a:cs typeface="+mn-cs"/>
        </a:defRPr>
      </a:lvl1pPr>
      <a:lvl2pPr marL="871703" indent="-335270" algn="r" rtl="1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3300">
          <a:solidFill>
            <a:srgbClr val="1C1C1C"/>
          </a:solidFill>
          <a:latin typeface="+mn-lt"/>
          <a:cs typeface="+mn-cs"/>
        </a:defRPr>
      </a:lvl2pPr>
      <a:lvl3pPr marL="1341082" indent="-268216" algn="r" rtl="1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800">
          <a:solidFill>
            <a:srgbClr val="1C1C1C"/>
          </a:solidFill>
          <a:latin typeface="+mn-lt"/>
          <a:cs typeface="+mn-cs"/>
        </a:defRPr>
      </a:lvl3pPr>
      <a:lvl4pPr marL="1877515" indent="-268216" algn="r" rtl="1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300">
          <a:solidFill>
            <a:srgbClr val="1C1C1C"/>
          </a:solidFill>
          <a:latin typeface="+mn-lt"/>
          <a:cs typeface="+mn-cs"/>
        </a:defRPr>
      </a:lvl4pPr>
      <a:lvl5pPr marL="2413947" indent="-268216" algn="r" rtl="1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300">
          <a:solidFill>
            <a:srgbClr val="1C1C1C"/>
          </a:solidFill>
          <a:latin typeface="+mn-lt"/>
          <a:cs typeface="+mn-cs"/>
        </a:defRPr>
      </a:lvl5pPr>
      <a:lvl6pPr marL="2950380" indent="-268216" algn="r" rtl="1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rgbClr val="1C1C1C"/>
          </a:solidFill>
          <a:latin typeface="+mn-lt"/>
          <a:cs typeface="+mn-cs"/>
        </a:defRPr>
      </a:lvl6pPr>
      <a:lvl7pPr marL="3486813" indent="-268216" algn="r" rtl="1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rgbClr val="1C1C1C"/>
          </a:solidFill>
          <a:latin typeface="+mn-lt"/>
          <a:cs typeface="+mn-cs"/>
        </a:defRPr>
      </a:lvl7pPr>
      <a:lvl8pPr marL="4023246" indent="-268216" algn="r" rtl="1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rgbClr val="1C1C1C"/>
          </a:solidFill>
          <a:latin typeface="+mn-lt"/>
          <a:cs typeface="+mn-cs"/>
        </a:defRPr>
      </a:lvl8pPr>
      <a:lvl9pPr marL="4559678" indent="-268216" algn="r" rtl="1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>
          <a:solidFill>
            <a:srgbClr val="1C1C1C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7950" y="-455701"/>
            <a:ext cx="8836269" cy="166199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endParaRPr lang="en-US" sz="2300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774857" y="113066"/>
            <a:ext cx="8680938" cy="439739"/>
          </a:xfrm>
          <a:prstGeom prst="rect">
            <a:avLst/>
          </a:prstGeom>
        </p:spPr>
        <p:txBody>
          <a:bodyPr lIns="107287" tIns="53643" rIns="107287" bIns="53643"/>
          <a:lstStyle/>
          <a:p>
            <a:pPr algn="r" rtl="1" eaLnBrk="0" hangingPunct="0">
              <a:lnSpc>
                <a:spcPct val="95000"/>
              </a:lnSpc>
              <a:defRPr/>
            </a:pPr>
            <a:r>
              <a:rPr lang="he-IL" sz="28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ניסוח יעדים</a:t>
            </a:r>
            <a:endParaRPr lang="en-US" sz="2800" b="1" kern="0" dirty="0">
              <a:solidFill>
                <a:schemeClr val="bg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00300" y="1484786"/>
            <a:ext cx="2579868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173"/>
              </a:spcAft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מתן יותר שירותים מרחוק בדגש על שירותים מקוונים</a:t>
            </a:r>
            <a:endParaRPr lang="en-US" sz="19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38902" y="1484786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he-IL" sz="1900" b="1" dirty="0" smtClean="0">
                <a:solidFill>
                  <a:srgbClr val="CC3300"/>
                </a:solidFill>
              </a:rPr>
              <a:t>אסור שהיעד יהיה רחב מדי, </a:t>
            </a:r>
            <a:r>
              <a:rPr lang="en-US" sz="1900" b="1" dirty="0" smtClean="0">
                <a:solidFill>
                  <a:srgbClr val="CC3300"/>
                </a:solidFill>
              </a:rPr>
              <a:t/>
            </a:r>
            <a:br>
              <a:rPr lang="en-US" sz="1900" b="1" dirty="0" smtClean="0">
                <a:solidFill>
                  <a:srgbClr val="CC3300"/>
                </a:solidFill>
              </a:rPr>
            </a:br>
            <a:r>
              <a:rPr lang="he-IL" sz="1900" b="1" dirty="0" smtClean="0">
                <a:solidFill>
                  <a:srgbClr val="CC3300"/>
                </a:solidFill>
              </a:rPr>
              <a:t>ואין לנסחו כמטרה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41496" y="1484786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שיפור השירות לקהל</a:t>
            </a:r>
            <a:endParaRPr lang="en-US" sz="19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800299" y="1484786"/>
            <a:ext cx="2595359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41497" y="1484786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80899" y="1700701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48421" y="1700701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38482" y="2991863"/>
            <a:ext cx="2550628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שיפור תהליכי הגיוס וקליטת כוח האדם במשרד</a:t>
            </a:r>
            <a:endParaRPr lang="en-US" sz="19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111690" y="2991863"/>
            <a:ext cx="2770495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he-IL" sz="1900" b="1" dirty="0" smtClean="0">
                <a:solidFill>
                  <a:srgbClr val="CC3300"/>
                </a:solidFill>
              </a:rPr>
              <a:t>היעד נדרש להיות מנוסח באופן ממוקד, ולא לאגד מספר יעדים תחתיו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813946" y="2985230"/>
            <a:ext cx="2566221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173"/>
              </a:spcAft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שיפור תהליכי הגיוס,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שימור העובדים ותהליכי הפרישה בארגון</a:t>
            </a:r>
            <a:endParaRPr lang="en-US" sz="19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38483" y="2991863"/>
            <a:ext cx="253698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813946" y="2997639"/>
            <a:ext cx="2566221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29375" y="3207778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71539" y="3213554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54890" y="4507391"/>
            <a:ext cx="256622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צמצום משך הזמן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לקבלת שירות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343058" y="4507391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1900" b="1" dirty="0" smtClean="0">
                <a:solidFill>
                  <a:srgbClr val="CC3300"/>
                </a:solidFill>
              </a:rPr>
              <a:t>היעד נדרש לכוון לשינוי בסביבה החיצונית </a:t>
            </a:r>
            <a:r>
              <a:rPr lang="en-US" sz="1900" b="1" dirty="0" smtClean="0">
                <a:solidFill>
                  <a:srgbClr val="CC3300"/>
                </a:solidFill>
              </a:rPr>
              <a:t/>
            </a:r>
            <a:br>
              <a:rPr lang="en-US" sz="1900" b="1" dirty="0" smtClean="0">
                <a:solidFill>
                  <a:srgbClr val="CC3300"/>
                </a:solidFill>
              </a:rPr>
            </a:br>
            <a:r>
              <a:rPr lang="he-IL" sz="1900" b="1" dirty="0" smtClean="0">
                <a:solidFill>
                  <a:srgbClr val="CC3300"/>
                </a:solidFill>
              </a:rPr>
              <a:t>ולא לפרט פעולה ספציפית של היחידה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04706" y="4507391"/>
            <a:ext cx="2611699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ביצוע הדרכות בנושא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שירות לצורך צמצום זמן קבלת השירות תוך שמירה על איכות השירות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27594" y="4507391"/>
            <a:ext cx="257222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91060" y="4507391"/>
            <a:ext cx="2638993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85055" y="4723306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44267" y="4723306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 animBg="1"/>
      <p:bldP spid="10" grpId="0" animBg="1"/>
      <p:bldP spid="12" grpId="0" animBg="1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/>
      <p:bldP spid="24" grpId="0" animBg="1"/>
      <p:bldP spid="25" grpId="0" animBg="1"/>
      <p:bldP spid="26" grpId="0" animBg="1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7950" y="-455701"/>
            <a:ext cx="8836269" cy="166199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>
                <a:solidFill>
                  <a:schemeClr val="bg1"/>
                </a:solidFill>
                <a:latin typeface="Arial"/>
                <a:ea typeface="+mn-ea"/>
                <a:cs typeface="Arial"/>
              </a:rPr>
              <a:t/>
            </a:r>
            <a:br>
              <a:rPr lang="he-IL" dirty="0" smtClean="0">
                <a:solidFill>
                  <a:schemeClr val="bg1"/>
                </a:solidFill>
                <a:latin typeface="Arial"/>
                <a:ea typeface="+mn-ea"/>
                <a:cs typeface="Arial"/>
              </a:rPr>
            </a:br>
            <a:endParaRPr lang="en-US" dirty="0" smtClean="0">
              <a:solidFill>
                <a:schemeClr val="bg1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93810" y="117190"/>
            <a:ext cx="8680938" cy="439739"/>
          </a:xfrm>
          <a:prstGeom prst="rect">
            <a:avLst/>
          </a:prstGeom>
        </p:spPr>
        <p:txBody>
          <a:bodyPr lIns="107287" tIns="53643" rIns="107287" bIns="53643"/>
          <a:lstStyle/>
          <a:p>
            <a:pPr algn="r" rtl="1" eaLnBrk="0" hangingPunct="0">
              <a:lnSpc>
                <a:spcPct val="95000"/>
              </a:lnSpc>
              <a:defRPr/>
            </a:pPr>
            <a:r>
              <a:rPr lang="he-IL" sz="2800" b="1" kern="0" dirty="0" smtClean="0">
                <a:solidFill>
                  <a:schemeClr val="bg1"/>
                </a:solidFill>
                <a:latin typeface="Arial"/>
                <a:cs typeface="Arial"/>
              </a:rPr>
              <a:t>            ניסוח משימות מיוחדות</a:t>
            </a:r>
            <a:endParaRPr lang="en-US" sz="2800" b="1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22992" y="1412776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</a:pPr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הקמת יחידת ממונה 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על נותני שירות עסקי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38902" y="1412776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יש לנסח את המשימה </a:t>
            </a:r>
            <a:r>
              <a:rPr lang="en-US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</a:br>
            <a:r>
              <a:rPr lang="he-IL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ולא שלב התארגנות</a:t>
            </a:r>
            <a:endParaRPr lang="en-US" sz="1900" b="1" dirty="0" smtClean="0">
              <a:solidFill>
                <a:srgbClr val="CC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01172" y="1413463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5000"/>
              </a:lnSpc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יציאה למכרז לתפקיד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מנהל יחידת ממונה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על נותני שירות עסקי</a:t>
            </a:r>
            <a:endParaRPr lang="en-US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6596" y="1412776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5901172" y="1413463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9375" y="1628692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1539" y="1629378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38482" y="2919854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העלאת קמפיין להעלאת המודעות לשירותים הניתנים באתר האינטרנט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338905" y="2919854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he-IL" sz="1900" b="1" dirty="0" smtClean="0">
                <a:solidFill>
                  <a:srgbClr val="CC3300"/>
                </a:solidFill>
              </a:rPr>
              <a:t>על המשימה להיות ממוקדת ולא לאגד מספר משימות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920817" y="2913221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הרחבת השימוש באתר האינטרנט </a:t>
            </a:r>
            <a:b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וביצוע סקר שביעות רצון בקרב הגולשים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738483" y="2919854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920817" y="2925631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29375" y="3135769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71539" y="3141545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920817" y="4435383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ct val="90000"/>
              </a:lnSpc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הטמעת מערכת ניהול תורים בלשכות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343058" y="4435383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יש לנסח את המשימה </a:t>
            </a:r>
            <a:r>
              <a:rPr lang="en-US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</a:br>
            <a:r>
              <a:rPr lang="he-IL" sz="1900" b="1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ולא שלב התארגנות</a:t>
            </a:r>
            <a:endParaRPr lang="en-US" sz="1900" b="1" dirty="0" smtClean="0">
              <a:solidFill>
                <a:srgbClr val="CC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45652" y="4435383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marL="0" lvl="1" algn="ctr">
              <a:buClr>
                <a:srgbClr val="FF9900"/>
              </a:buClr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ביצוע פיילוט למערכת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ניהול תורים </a:t>
            </a:r>
            <a:b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בלשכת תל-אביב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940464" y="4435383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45653" y="4435383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85055" y="4651298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44267" y="4651298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 animBg="1"/>
      <p:bldP spid="10" grpId="0" animBg="1"/>
      <p:bldP spid="12" grpId="0" animBg="1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/>
      <p:bldP spid="24" grpId="0" animBg="1"/>
      <p:bldP spid="25" grpId="0" animBg="1"/>
      <p:bldP spid="26" grpId="0" animBg="1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7950" y="-455701"/>
            <a:ext cx="8836269" cy="166199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endParaRPr lang="en-US" sz="2300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3335" y="117190"/>
            <a:ext cx="8680938" cy="439739"/>
          </a:xfrm>
          <a:prstGeom prst="rect">
            <a:avLst/>
          </a:prstGeom>
        </p:spPr>
        <p:txBody>
          <a:bodyPr lIns="107287" tIns="53643" rIns="107287" bIns="53643"/>
          <a:lstStyle/>
          <a:p>
            <a:pPr algn="r" rtl="1" eaLnBrk="0" hangingPunct="0">
              <a:lnSpc>
                <a:spcPct val="95000"/>
              </a:lnSpc>
              <a:defRPr/>
            </a:pPr>
            <a:r>
              <a:rPr lang="he-IL" sz="2800" b="1" kern="0" dirty="0" smtClean="0">
                <a:solidFill>
                  <a:schemeClr val="bg1"/>
                </a:solidFill>
                <a:latin typeface="Arial"/>
                <a:cs typeface="Arial"/>
              </a:rPr>
              <a:t>             ניסוח מדד תפוקה</a:t>
            </a:r>
            <a:endParaRPr lang="en-US" sz="2800" b="1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950765" y="1624860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מספר הגולשים</a:t>
            </a:r>
          </a:p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אשר ביצעו פעולה/</a:t>
            </a:r>
            <a:b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קיבלו שירות באמצעות</a:t>
            </a:r>
          </a:p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אתר האינטרנט</a:t>
            </a:r>
            <a:endParaRPr lang="en-US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02759" y="1607360"/>
            <a:ext cx="2579426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he-IL" sz="1900" b="1" dirty="0" smtClean="0">
                <a:solidFill>
                  <a:srgbClr val="CC3300"/>
                </a:solidFill>
              </a:rPr>
              <a:t>מדד תפוקה צריך "לדבר עם המשימה" ולבטא את התוצר הרצוי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16713" y="1608047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מספר הגולשים באתר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967640" y="1607360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16714" y="1608047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34118" y="1840776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37069" y="1823962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44370" y="3329170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אחוז הלשכות בהן הוטמעה </a:t>
            </a:r>
            <a:b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מערכת ניהול תורים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234519" y="3311668"/>
            <a:ext cx="2674962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1900" b="1" dirty="0" smtClean="0">
                <a:solidFill>
                  <a:srgbClr val="CC3300"/>
                </a:solidFill>
              </a:rPr>
              <a:t>מדד התפוקה צריך לבחון באופן ברור את מידת העמידה במשימה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36359" y="3305035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מערכת ניהול תורים שהוטמעה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67641" y="3311668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736359" y="3317444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34118" y="3545085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37069" y="3533360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947995" y="4961115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אחוז עובדי השירות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שעברו הדרכה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343058" y="4961115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b="1" dirty="0" smtClean="0">
                <a:solidFill>
                  <a:srgbClr val="CC3300"/>
                </a:solidFill>
              </a:rPr>
              <a:t>מדד התפוקה צריך להיות מדיד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45652" y="4961115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הבנת המשתתפים בהדרכות את תפיסת השירות החדשה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967641" y="4961115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45653" y="4961115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09586" y="5177030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44267" y="5177030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1070" y="1205088"/>
            <a:ext cx="8529849" cy="431499"/>
          </a:xfrm>
          <a:prstGeom prst="rect">
            <a:avLst/>
          </a:prstGeom>
          <a:noFill/>
        </p:spPr>
        <p:txBody>
          <a:bodyPr wrap="square" lIns="107287" tIns="53643" rIns="107287" bIns="53643" rtlCol="1">
            <a:spAutoFit/>
          </a:bodyPr>
          <a:lstStyle/>
          <a:p>
            <a:r>
              <a:rPr lang="he-IL" b="1" dirty="0" smtClean="0">
                <a:solidFill>
                  <a:srgbClr val="003366"/>
                </a:solidFill>
              </a:rPr>
              <a:t>משימה: </a:t>
            </a:r>
            <a:r>
              <a:rPr lang="he-I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העלאת קמפיין להעלאת המודעות לשירותים הניתנים באתר האינטרנט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96751" y="2917596"/>
            <a:ext cx="6324168" cy="431499"/>
          </a:xfrm>
          <a:prstGeom prst="rect">
            <a:avLst/>
          </a:prstGeom>
          <a:noFill/>
        </p:spPr>
        <p:txBody>
          <a:bodyPr wrap="square" lIns="107287" tIns="53643" rIns="107287" bIns="53643" rtlCol="1">
            <a:spAutoFit/>
          </a:bodyPr>
          <a:lstStyle/>
          <a:p>
            <a:r>
              <a:rPr lang="he-IL" b="1" dirty="0" smtClean="0">
                <a:solidFill>
                  <a:srgbClr val="003366"/>
                </a:solidFill>
              </a:rPr>
              <a:t>משימה: </a:t>
            </a:r>
            <a:r>
              <a:rPr lang="he-I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הטמעת מערכת לניהול תורים</a:t>
            </a:r>
            <a:endParaRPr lang="he-IL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-1" y="4573865"/>
            <a:ext cx="8748215" cy="431499"/>
          </a:xfrm>
          <a:prstGeom prst="rect">
            <a:avLst/>
          </a:prstGeom>
          <a:noFill/>
        </p:spPr>
        <p:txBody>
          <a:bodyPr wrap="square" lIns="107287" tIns="53643" rIns="107287" bIns="53643" rtlCol="1">
            <a:spAutoFit/>
          </a:bodyPr>
          <a:lstStyle/>
          <a:p>
            <a:r>
              <a:rPr lang="he-IL" b="1" dirty="0" smtClean="0">
                <a:solidFill>
                  <a:srgbClr val="003366"/>
                </a:solidFill>
              </a:rPr>
              <a:t>משימה: </a:t>
            </a:r>
            <a:r>
              <a:rPr lang="he-I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ביצוע הדרכות לעובדי יחידות השירות להטמעת תפיסת השירות החדשה</a:t>
            </a:r>
            <a:endParaRPr lang="he-I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 animBg="1"/>
      <p:bldP spid="10" grpId="0" animBg="1"/>
      <p:bldP spid="12" grpId="0" animBg="1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  <p:bldP spid="22" grpId="0" animBg="1"/>
      <p:bldP spid="23" grpId="0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7950" y="-455701"/>
            <a:ext cx="8836269" cy="166199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endParaRPr lang="en-US" sz="2300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3335" y="107665"/>
            <a:ext cx="8680938" cy="439739"/>
          </a:xfrm>
          <a:prstGeom prst="rect">
            <a:avLst/>
          </a:prstGeom>
        </p:spPr>
        <p:txBody>
          <a:bodyPr lIns="107287" tIns="53643" rIns="107287" bIns="53643"/>
          <a:lstStyle/>
          <a:p>
            <a:pPr algn="r" rtl="1" eaLnBrk="0" hangingPunct="0">
              <a:lnSpc>
                <a:spcPct val="95000"/>
              </a:lnSpc>
              <a:defRPr/>
            </a:pPr>
            <a:r>
              <a:rPr lang="he-IL" sz="2800" b="1" kern="0" dirty="0" smtClean="0">
                <a:solidFill>
                  <a:schemeClr val="bg1"/>
                </a:solidFill>
                <a:latin typeface="Arial"/>
                <a:cs typeface="Arial"/>
              </a:rPr>
              <a:t>             ניסוח שלבי התארגנות</a:t>
            </a:r>
            <a:endParaRPr lang="en-US" sz="2800" b="1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86855" y="1672088"/>
            <a:ext cx="274320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תכנים מאושרים לאתר </a:t>
            </a:r>
            <a:b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(לאחר מעבר של הדוברות </a:t>
            </a:r>
            <a:b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והלשכה המשפטית)</a:t>
            </a:r>
            <a:endParaRPr lang="he-I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38901" y="1672088"/>
            <a:ext cx="2529635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he-IL" sz="1900" b="1" dirty="0" smtClean="0">
                <a:solidFill>
                  <a:srgbClr val="CC3300"/>
                </a:solidFill>
              </a:rPr>
              <a:t>שלבי ההתארגנות צריכים לבטא תוצר </a:t>
            </a:r>
            <a:r>
              <a:rPr lang="en-US" sz="1900" b="1" dirty="0" smtClean="0">
                <a:solidFill>
                  <a:srgbClr val="CC3300"/>
                </a:solidFill>
              </a:rPr>
              <a:t/>
            </a:r>
            <a:br>
              <a:rPr lang="en-US" sz="1900" b="1" dirty="0" smtClean="0">
                <a:solidFill>
                  <a:srgbClr val="CC3300"/>
                </a:solidFill>
              </a:rPr>
            </a:br>
            <a:r>
              <a:rPr lang="he-IL" sz="1900" b="1" dirty="0" smtClean="0">
                <a:solidFill>
                  <a:srgbClr val="CC3300"/>
                </a:solidFill>
              </a:rPr>
              <a:t>של פעולה שנסגרה ולתאר "הישג" המקדם למימוש המשימה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01172" y="1672775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שליחת כלל התכנים החדשים </a:t>
            </a:r>
            <a:b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(לאתר האינטרנט החדש) לדוברות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14149" y="1672088"/>
            <a:ext cx="2715905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5901172" y="1672775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9375" y="1888004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1539" y="1888690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23058" y="3634142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ביצוע שני סבבי הכשרה </a:t>
            </a:r>
            <a:b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לעובדי הלשכה החדשה (לוד)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338905" y="3629051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he-IL" sz="1900" b="1" dirty="0" smtClean="0">
                <a:solidFill>
                  <a:srgbClr val="CC3300"/>
                </a:solidFill>
              </a:rPr>
              <a:t>שלב ההתארגנות חייב להגדיר פעולה קונקרטית הניתנת לביצוע ולמעקב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55093" y="3622418"/>
            <a:ext cx="2688608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ביצוע הכשרות לעובדים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23059" y="3634142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55092" y="3634827"/>
            <a:ext cx="2674961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79242" y="3850165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37069" y="3850742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 animBg="1"/>
      <p:bldP spid="10" grpId="0" animBg="1"/>
      <p:bldP spid="12" grpId="0" animBg="1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7950" y="-455701"/>
            <a:ext cx="8836269" cy="166199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endParaRPr lang="en-US" sz="2300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03335" y="107665"/>
            <a:ext cx="8680938" cy="439739"/>
          </a:xfrm>
          <a:prstGeom prst="rect">
            <a:avLst/>
          </a:prstGeom>
        </p:spPr>
        <p:txBody>
          <a:bodyPr lIns="107287" tIns="53643" rIns="107287" bIns="53643"/>
          <a:lstStyle/>
          <a:p>
            <a:pPr algn="r" rtl="1" eaLnBrk="0" hangingPunct="0">
              <a:lnSpc>
                <a:spcPct val="95000"/>
              </a:lnSpc>
              <a:defRPr/>
            </a:pPr>
            <a:r>
              <a:rPr lang="he-IL" sz="2800" b="1" kern="0" dirty="0" smtClean="0">
                <a:solidFill>
                  <a:schemeClr val="bg1"/>
                </a:solidFill>
                <a:latin typeface="Arial"/>
                <a:cs typeface="Arial"/>
              </a:rPr>
              <a:t>             ניסוח משימות שוטפות</a:t>
            </a:r>
            <a:endParaRPr lang="en-US" sz="2800" b="1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22992" y="1603848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מתן מענה לפניות ציבור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48167" y="1603848"/>
            <a:ext cx="2634018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 rtl="1"/>
            <a:r>
              <a:rPr lang="he-IL" sz="1900" b="1" dirty="0" smtClean="0">
                <a:solidFill>
                  <a:srgbClr val="CC3300"/>
                </a:solidFill>
              </a:rPr>
              <a:t>משימות שוטפות אינן פרויקטים מיוחדים, </a:t>
            </a:r>
            <a:r>
              <a:rPr lang="en-US" sz="1900" b="1" dirty="0" smtClean="0">
                <a:solidFill>
                  <a:srgbClr val="CC3300"/>
                </a:solidFill>
              </a:rPr>
              <a:t/>
            </a:r>
            <a:br>
              <a:rPr lang="en-US" sz="1900" b="1" dirty="0" smtClean="0">
                <a:solidFill>
                  <a:srgbClr val="CC3300"/>
                </a:solidFill>
              </a:rPr>
            </a:br>
            <a:r>
              <a:rPr lang="he-IL" sz="1900" b="1" dirty="0" smtClean="0">
                <a:solidFill>
                  <a:srgbClr val="CC3300"/>
                </a:solidFill>
              </a:rPr>
              <a:t>ואינן כוללות שינוי יזום</a:t>
            </a:r>
            <a:endParaRPr lang="he-IL" sz="1900" b="1" dirty="0">
              <a:solidFill>
                <a:srgbClr val="CC330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901172" y="1604535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קיצור זמני מענה לפניות ציבור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6596" y="1603848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5901172" y="1604535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29375" y="1819764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1539" y="1820450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5923058" y="3511310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קיום מפגשי עדכון רבעוניים </a:t>
            </a:r>
            <a:b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עם פרקליטי המחוזות</a:t>
            </a:r>
            <a:endParaRPr lang="he-I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338905" y="3506219"/>
            <a:ext cx="2459350" cy="1139719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he-IL" sz="1900" b="1" dirty="0" smtClean="0">
                <a:solidFill>
                  <a:srgbClr val="CC3300"/>
                </a:solidFill>
              </a:rPr>
              <a:t>הפעילות השוטפת צריכה להיות מוגדרת בצורה ברורה ומדידה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36241" y="3499586"/>
            <a:ext cx="2459350" cy="113971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קשר שוטף </a:t>
            </a:r>
            <a: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e-I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עם פרקליטי המחוזות</a:t>
            </a:r>
            <a:endParaRPr lang="he-IL" sz="19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23059" y="3511310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736241" y="3511995"/>
            <a:ext cx="2459350" cy="1139719"/>
          </a:xfrm>
          <a:prstGeom prst="rect">
            <a:avLst/>
          </a:prstGeom>
          <a:noFill/>
          <a:ln w="28575" cap="flat" cmpd="sng" algn="ctr">
            <a:solidFill>
              <a:srgbClr val="CC33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107287" tIns="53643" rIns="107287" bIns="53643" numCol="1" rtlCol="1" anchor="t" anchorCtr="0" compatLnSpc="1">
            <a:prstTxWarp prst="textNoShape">
              <a:avLst/>
            </a:prstTxWarp>
          </a:bodyPr>
          <a:lstStyle/>
          <a:p>
            <a:pPr marL="208613" indent="-208613">
              <a:lnSpc>
                <a:spcPct val="130000"/>
              </a:lnSpc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§"/>
            </a:pPr>
            <a:endParaRPr lang="he-IL" sz="1900" dirty="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79242" y="3727333"/>
            <a:ext cx="691158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008000"/>
                </a:solidFill>
                <a:sym typeface="Wingdings"/>
              </a:rPr>
              <a:t></a:t>
            </a:r>
            <a:endParaRPr lang="he-IL" sz="4700" b="1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37069" y="3727910"/>
            <a:ext cx="753676" cy="831609"/>
          </a:xfrm>
          <a:prstGeom prst="rect">
            <a:avLst/>
          </a:prstGeom>
          <a:noFill/>
        </p:spPr>
        <p:txBody>
          <a:bodyPr wrap="none" lIns="107287" tIns="53643" rIns="107287" bIns="53643" rtlCol="1">
            <a:spAutoFit/>
          </a:bodyPr>
          <a:lstStyle/>
          <a:p>
            <a:r>
              <a:rPr lang="he-IL" sz="4700" b="1" dirty="0" smtClean="0">
                <a:solidFill>
                  <a:srgbClr val="CC3300"/>
                </a:solidFill>
                <a:sym typeface="Wingdings"/>
              </a:rPr>
              <a:t></a:t>
            </a:r>
            <a:endParaRPr lang="he-IL" sz="4700" b="1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 animBg="1"/>
      <p:bldP spid="10" grpId="0" animBg="1"/>
      <p:bldP spid="12" grpId="0" animBg="1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  <p:bldP spid="21" grpId="0"/>
    </p:bldLst>
  </p:timing>
</p:sld>
</file>

<file path=ppt/theme/theme1.xml><?xml version="1.0" encoding="utf-8"?>
<a:theme xmlns:a="http://schemas.openxmlformats.org/drawingml/2006/main" name="13_Rotem New Template-hebrew">
  <a:themeElements>
    <a:clrScheme name="Rotem New Template-hebre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otem New Template-hebrew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r" defTabSz="914400" rtl="1" eaLnBrk="1" fontAlgn="base" latinLnBrk="0" hangingPunct="1">
          <a:lnSpc>
            <a:spcPct val="130000"/>
          </a:lnSpc>
          <a:spcBef>
            <a:spcPct val="20000"/>
          </a:spcBef>
          <a:spcAft>
            <a:spcPct val="0"/>
          </a:spcAft>
          <a:buClr>
            <a:srgbClr val="FF9900"/>
          </a:buClr>
          <a:buSzTx/>
          <a:buFont typeface="Wingdings" pitchFamily="2" charset="2"/>
          <a:buChar char="§"/>
          <a:tabLst/>
          <a:defRPr kumimoji="0" lang="he-IL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r" defTabSz="914400" rtl="1" eaLnBrk="1" fontAlgn="base" latinLnBrk="0" hangingPunct="1">
          <a:lnSpc>
            <a:spcPct val="130000"/>
          </a:lnSpc>
          <a:spcBef>
            <a:spcPct val="20000"/>
          </a:spcBef>
          <a:spcAft>
            <a:spcPct val="0"/>
          </a:spcAft>
          <a:buClr>
            <a:srgbClr val="FF9900"/>
          </a:buClr>
          <a:buSzTx/>
          <a:buFont typeface="Wingdings" pitchFamily="2" charset="2"/>
          <a:buChar char="§"/>
          <a:tabLst/>
          <a:defRPr kumimoji="0" lang="he-IL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otem New Template-hebr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tem New Template-hebre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tem New Template-hebre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tem New Template-hebre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tem New Template-hebre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tem New Template-hebre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tem New Template-hebre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tem New Template-hebre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tem New Template-hebre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tem New Template-hebre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tem New Template-hebre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tem New Template-hebre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tem New Template-hebrew 13">
        <a:dk1>
          <a:srgbClr val="292929"/>
        </a:dk1>
        <a:lt1>
          <a:srgbClr val="FFFFFF"/>
        </a:lt1>
        <a:dk2>
          <a:srgbClr val="000066"/>
        </a:dk2>
        <a:lt2>
          <a:srgbClr val="F8F8F8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12121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tem New Template-hebrew 14">
        <a:dk1>
          <a:srgbClr val="000066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tem New Template-hebrew 15">
        <a:dk1>
          <a:srgbClr val="333333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281</Words>
  <Application>Microsoft Office PowerPoint</Application>
  <PresentationFormat>‫הצגה על המסך (4:3)</PresentationFormat>
  <Paragraphs>85</Paragraphs>
  <Slides>5</Slides>
  <Notes>5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13_Rotem New Template-hebrew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ilan</dc:creator>
  <cp:lastModifiedBy>ilona</cp:lastModifiedBy>
  <cp:revision>86</cp:revision>
  <dcterms:created xsi:type="dcterms:W3CDTF">2011-09-19T08:47:01Z</dcterms:created>
  <dcterms:modified xsi:type="dcterms:W3CDTF">2015-09-06T15:49:30Z</dcterms:modified>
</cp:coreProperties>
</file>